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302" r:id="rId27"/>
    <p:sldId id="307" r:id="rId28"/>
    <p:sldId id="303" r:id="rId29"/>
    <p:sldId id="304" r:id="rId30"/>
    <p:sldId id="305" r:id="rId31"/>
    <p:sldId id="306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ED4E-69B7-4654-9304-D6D81701E23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ACD-54B7-4A77-AA29-85941DE3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pherosa/wrk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years with </a:t>
            </a:r>
            <a:r>
              <a:rPr lang="en-US" dirty="0" err="1"/>
              <a:t>DragonFlyBSD</a:t>
            </a:r>
            <a:r>
              <a:rPr lang="en-US" dirty="0"/>
              <a:t> network stack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DragonFlyBSD</a:t>
            </a:r>
            <a:r>
              <a:rPr lang="en-US" dirty="0"/>
              <a:t> project</a:t>
            </a:r>
          </a:p>
          <a:p>
            <a:r>
              <a:rPr lang="en-US" dirty="0"/>
              <a:t>sephe@dragonflybsd.org</a:t>
            </a:r>
          </a:p>
        </p:txBody>
      </p:sp>
    </p:spTree>
    <p:extLst>
      <p:ext uri="{BB962C8B-B14F-4D97-AF65-F5344CB8AC3E}">
        <p14:creationId xmlns:p14="http://schemas.microsoft.com/office/powerpoint/2010/main" val="374525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6068"/>
            <a:ext cx="10515600" cy="1804739"/>
          </a:xfrm>
        </p:spPr>
        <p:txBody>
          <a:bodyPr/>
          <a:lstStyle/>
          <a:p>
            <a:r>
              <a:rPr lang="en-US" dirty="0"/>
              <a:t>Symmetric receive side scaling (RSS)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23645"/>
            <a:ext cx="10515600" cy="218660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RSS uses Toeplitz hash.</a:t>
            </a:r>
          </a:p>
          <a:p>
            <a:pPr marL="800100" lvl="1" indent="-34290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key)</a:t>
            </a:r>
          </a:p>
          <a:p>
            <a:pPr marL="342900" indent="-342900">
              <a:buFontTx/>
              <a:buChar char="-"/>
            </a:pP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4-tuple commutative.</a:t>
            </a:r>
          </a:p>
          <a:p>
            <a:pPr marL="800100" lvl="1" indent="-34290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3007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key) = 0x9e51fb2a</a:t>
            </a:r>
          </a:p>
          <a:p>
            <a:pPr marL="800100" lvl="1" indent="-34290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3007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key) = 0x4c472df4</a:t>
            </a:r>
          </a:p>
        </p:txBody>
      </p:sp>
    </p:spTree>
    <p:extLst>
      <p:ext uri="{BB962C8B-B14F-4D97-AF65-F5344CB8AC3E}">
        <p14:creationId xmlns:p14="http://schemas.microsoft.com/office/powerpoint/2010/main" val="18549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0896"/>
            <a:ext cx="10515600" cy="1757031"/>
          </a:xfrm>
        </p:spPr>
        <p:txBody>
          <a:bodyPr>
            <a:normAutofit/>
          </a:bodyPr>
          <a:lstStyle/>
          <a:p>
            <a:r>
              <a:rPr lang="en-US" dirty="0"/>
              <a:t>Symmetric receive side scaling (RSS)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35249"/>
            <a:ext cx="10515600" cy="37371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What’s Symmetric RSS?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Only difference is how RSS key is generated.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Duplicate 2 bytes to create 40 bytes RSS key.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e.g. { 0x6d, 0x5a, 0x6d, 0x5a, 0x6d, 0x5a, …. }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4-tuple commutative.</a:t>
            </a:r>
          </a:p>
          <a:p>
            <a:pPr marL="800100" lvl="1" indent="-34290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3007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key) = 0xe501e501</a:t>
            </a:r>
          </a:p>
          <a:p>
            <a:pPr marL="800100" lvl="1" indent="-342900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3007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key) = 0xe501e501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RSS capable NICs have </a:t>
            </a:r>
            <a:r>
              <a:rPr lang="en-US" u="sng" dirty="0">
                <a:solidFill>
                  <a:schemeClr val="tx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 issue to support it.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Call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toeplitz_get_key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11240"/>
            <a:ext cx="10515600" cy="1908105"/>
          </a:xfrm>
        </p:spPr>
        <p:txBody>
          <a:bodyPr>
            <a:normAutofit/>
          </a:bodyPr>
          <a:lstStyle/>
          <a:p>
            <a:r>
              <a:rPr lang="en-US" dirty="0"/>
              <a:t>Symmetric receive side scaling (RSS)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28231"/>
            <a:ext cx="10515600" cy="264778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Computation burden reduction.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2 pre-calculated result arrays.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Less error prone.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Host side uses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NIC side uses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toeplitz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laddr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lport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Stepping stone for per-</a:t>
            </a:r>
            <a:r>
              <a:rPr lang="en-US" dirty="0" err="1">
                <a:solidFill>
                  <a:schemeClr val="tx1"/>
                </a:solidFill>
              </a:rPr>
              <a:t>cpu</a:t>
            </a:r>
            <a:r>
              <a:rPr lang="en-US" dirty="0">
                <a:solidFill>
                  <a:schemeClr val="tx1"/>
                </a:solidFill>
              </a:rPr>
              <a:t> state table for </a:t>
            </a:r>
            <a:r>
              <a:rPr lang="en-US" dirty="0" err="1">
                <a:solidFill>
                  <a:schemeClr val="tx1"/>
                </a:solidFill>
              </a:rPr>
              <a:t>stateful</a:t>
            </a:r>
            <a:r>
              <a:rPr lang="en-US" dirty="0">
                <a:solidFill>
                  <a:schemeClr val="tx1"/>
                </a:solidFill>
              </a:rPr>
              <a:t> firewalls.</a:t>
            </a:r>
          </a:p>
        </p:txBody>
      </p:sp>
    </p:spTree>
    <p:extLst>
      <p:ext uri="{BB962C8B-B14F-4D97-AF65-F5344CB8AC3E}">
        <p14:creationId xmlns:p14="http://schemas.microsoft.com/office/powerpoint/2010/main" val="251171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967102" cy="1600200"/>
          </a:xfrm>
        </p:spPr>
        <p:txBody>
          <a:bodyPr/>
          <a:lstStyle/>
          <a:p>
            <a:r>
              <a:rPr lang="en-US" dirty="0"/>
              <a:t>Piece everything together:</a:t>
            </a:r>
            <a:br>
              <a:rPr lang="en-US" dirty="0"/>
            </a:br>
            <a:r>
              <a:rPr lang="en-US" dirty="0"/>
              <a:t>data sending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91" y="1022806"/>
            <a:ext cx="7249919" cy="45732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967103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Hash for the connected TCP socket is determined at: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connect(2)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sonewconn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7153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514"/>
            <a:ext cx="10515600" cy="1137104"/>
          </a:xfrm>
        </p:spPr>
        <p:txBody>
          <a:bodyPr>
            <a:normAutofit fontScale="90000"/>
          </a:bodyPr>
          <a:lstStyle/>
          <a:p>
            <a:r>
              <a:rPr lang="en-US" dirty="0"/>
              <a:t>Piece everything together:</a:t>
            </a:r>
            <a:br>
              <a:rPr lang="en-US" dirty="0"/>
            </a:br>
            <a:r>
              <a:rPr lang="en-US" dirty="0"/>
              <a:t>data receiving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49" y="1315618"/>
            <a:ext cx="8641702" cy="5479121"/>
          </a:xfrm>
        </p:spPr>
      </p:pic>
    </p:spTree>
    <p:extLst>
      <p:ext uri="{BB962C8B-B14F-4D97-AF65-F5344CB8AC3E}">
        <p14:creationId xmlns:p14="http://schemas.microsoft.com/office/powerpoint/2010/main" val="93552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network data from non-</a:t>
            </a:r>
            <a:r>
              <a:rPr lang="en-US" dirty="0" err="1"/>
              <a:t>netisr</a:t>
            </a:r>
            <a:r>
              <a:rPr lang="en-US" dirty="0"/>
              <a:t> threads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257300"/>
            <a:ext cx="6172200" cy="32802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e.g. INPCB list dump </a:t>
            </a:r>
            <a:r>
              <a:rPr lang="en-US" dirty="0" err="1"/>
              <a:t>sysctl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Migrate to cpu0.</a:t>
            </a:r>
          </a:p>
          <a:p>
            <a:pPr marL="285750" indent="-285750">
              <a:buFontTx/>
              <a:buChar char="-"/>
            </a:pPr>
            <a:r>
              <a:rPr lang="en-US" dirty="0"/>
              <a:t>Fetch one INPCB each time.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INPCB -&gt; XINPCB.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Insert </a:t>
            </a:r>
            <a:r>
              <a:rPr lang="en-US" dirty="0">
                <a:solidFill>
                  <a:srgbClr val="00B050"/>
                </a:solidFill>
              </a:rPr>
              <a:t>cursor INPCB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copyout</a:t>
            </a:r>
            <a:r>
              <a:rPr lang="en-US" dirty="0"/>
              <a:t>(XINPCB)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may block.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INPCB list may be changed.</a:t>
            </a:r>
          </a:p>
          <a:p>
            <a:pPr marL="285750" indent="-285750">
              <a:buFontTx/>
              <a:buChar char="-"/>
            </a:pPr>
            <a:r>
              <a:rPr lang="en-US" dirty="0"/>
              <a:t>Fetch next INPCB through </a:t>
            </a:r>
            <a:r>
              <a:rPr lang="en-US" dirty="0">
                <a:solidFill>
                  <a:srgbClr val="00B050"/>
                </a:solidFill>
              </a:rPr>
              <a:t>cursor INPCB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Migrate to the next 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r>
              <a:rPr lang="en-US" dirty="0"/>
              <a:t>….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1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17975"/>
            <a:ext cx="10515600" cy="1788836"/>
          </a:xfrm>
        </p:spPr>
        <p:txBody>
          <a:bodyPr/>
          <a:lstStyle/>
          <a:p>
            <a:r>
              <a:rPr lang="en-US" dirty="0"/>
              <a:t>Accessing network data from non-</a:t>
            </a:r>
            <a:r>
              <a:rPr lang="en-US" dirty="0" err="1"/>
              <a:t>netisr</a:t>
            </a:r>
            <a:r>
              <a:rPr lang="en-US" dirty="0"/>
              <a:t> threads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48432"/>
            <a:ext cx="10515600" cy="19560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Required kernel scheduling features: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Kernel threads will only be preempted by interrupt kernel threads.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Interrupt kernel threads do not touch INPCB list.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Kernel threads will not be moved to other CPUs.</a:t>
            </a:r>
          </a:p>
        </p:txBody>
      </p:sp>
    </p:spTree>
    <p:extLst>
      <p:ext uri="{BB962C8B-B14F-4D97-AF65-F5344CB8AC3E}">
        <p14:creationId xmlns:p14="http://schemas.microsoft.com/office/powerpoint/2010/main" val="297775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SO_REUSEPORT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80244"/>
            <a:ext cx="6172200" cy="44879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set of TCP sockets</a:t>
            </a:r>
            <a:r>
              <a:rPr lang="en-US" dirty="0"/>
              <a:t> listening on the </a:t>
            </a:r>
            <a:r>
              <a:rPr lang="en-US" dirty="0">
                <a:solidFill>
                  <a:srgbClr val="FF0000"/>
                </a:solidFill>
              </a:rPr>
              <a:t>same </a:t>
            </a:r>
            <a:r>
              <a:rPr lang="en-US" dirty="0" err="1">
                <a:solidFill>
                  <a:srgbClr val="FF0000"/>
                </a:solidFill>
              </a:rPr>
              <a:t>lport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Accepted sockets are distributed to the </a:t>
            </a:r>
            <a:r>
              <a:rPr lang="en-US" dirty="0">
                <a:solidFill>
                  <a:srgbClr val="0070C0"/>
                </a:solidFill>
              </a:rPr>
              <a:t>set of TCP listen sockets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Based on SYN’s packet hash.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 workload distribution.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accept queue contention.</a:t>
            </a:r>
          </a:p>
        </p:txBody>
      </p:sp>
    </p:spTree>
    <p:extLst>
      <p:ext uri="{BB962C8B-B14F-4D97-AF65-F5344CB8AC3E}">
        <p14:creationId xmlns:p14="http://schemas.microsoft.com/office/powerpoint/2010/main" val="261761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857569" cy="1600200"/>
          </a:xfrm>
        </p:spPr>
        <p:txBody>
          <a:bodyPr/>
          <a:lstStyle/>
          <a:p>
            <a:r>
              <a:rPr lang="en-US" dirty="0"/>
              <a:t>Google’s SO_REUSEPORT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72" y="218662"/>
            <a:ext cx="6750658" cy="65875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857569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Reincarnation in </a:t>
            </a:r>
            <a:r>
              <a:rPr lang="en-US" dirty="0" err="1"/>
              <a:t>DragonFlyBSD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Solve the accept queue contention in a clean way.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SO_REUSEPORT</a:t>
            </a:r>
            <a:br>
              <a:rPr lang="en-US" dirty="0"/>
            </a:br>
            <a:r>
              <a:rPr lang="en-US" dirty="0"/>
              <a:t>performance/latency, 1KB web object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699586" cy="4934047"/>
          </a:xfrm>
        </p:spPr>
      </p:pic>
    </p:spTree>
    <p:extLst>
      <p:ext uri="{BB962C8B-B14F-4D97-AF65-F5344CB8AC3E}">
        <p14:creationId xmlns:p14="http://schemas.microsoft.com/office/powerpoint/2010/main" val="338101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The current state of </a:t>
            </a:r>
            <a:r>
              <a:rPr lang="en-US" dirty="0" err="1"/>
              <a:t>DragonFlyBSD’s</a:t>
            </a:r>
            <a:r>
              <a:rPr lang="en-US" dirty="0"/>
              <a:t> network stack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8949"/>
            <a:ext cx="10515600" cy="1061454"/>
          </a:xfrm>
        </p:spPr>
        <p:txBody>
          <a:bodyPr/>
          <a:lstStyle/>
          <a:p>
            <a:r>
              <a:rPr lang="en-US" dirty="0"/>
              <a:t>NIC ring based polling(4)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58047"/>
            <a:ext cx="10515600" cy="314855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polling(4) inherited from FreeBSD is NIC based.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Modern NICs have multiple RX/TX rings.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ifnet.if_npoll</a:t>
            </a:r>
            <a:r>
              <a:rPr lang="en-US" dirty="0">
                <a:solidFill>
                  <a:schemeClr val="tx1"/>
                </a:solidFill>
              </a:rPr>
              <a:t>().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Upper layer calls </a:t>
            </a:r>
            <a:r>
              <a:rPr lang="en-US" dirty="0" err="1">
                <a:solidFill>
                  <a:schemeClr val="tx1"/>
                </a:solidFill>
              </a:rPr>
              <a:t>ifnet.if_npoll</a:t>
            </a:r>
            <a:r>
              <a:rPr lang="en-US" dirty="0">
                <a:solidFill>
                  <a:schemeClr val="tx1"/>
                </a:solidFill>
              </a:rPr>
              <a:t>() to enter/exit polling(4).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NIC driver implements </a:t>
            </a:r>
            <a:r>
              <a:rPr lang="en-US" dirty="0" err="1">
                <a:solidFill>
                  <a:schemeClr val="tx1"/>
                </a:solidFill>
              </a:rPr>
              <a:t>ifnet.if_npoll</a:t>
            </a:r>
            <a:r>
              <a:rPr lang="en-US" dirty="0">
                <a:solidFill>
                  <a:schemeClr val="tx1"/>
                </a:solidFill>
              </a:rPr>
              <a:t>() to register: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Polling function.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Ring as the polling function’s argument.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net/</a:t>
            </a:r>
            <a:r>
              <a:rPr lang="en-US" dirty="0" err="1">
                <a:solidFill>
                  <a:schemeClr val="tx1"/>
                </a:solidFill>
              </a:rPr>
              <a:t>if_poll.c</a:t>
            </a:r>
            <a:r>
              <a:rPr lang="en-US" dirty="0">
                <a:solidFill>
                  <a:schemeClr val="tx1"/>
                </a:solidFill>
              </a:rPr>
              <a:t> takes care of the rest.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ring based polling(4)</a:t>
            </a:r>
            <a:br>
              <a:rPr lang="en-US" dirty="0"/>
            </a:br>
            <a:r>
              <a:rPr lang="en-US" dirty="0"/>
              <a:t>example polling workflow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10" y="1690688"/>
            <a:ext cx="8707016" cy="5071355"/>
          </a:xfrm>
        </p:spPr>
      </p:pic>
    </p:spTree>
    <p:extLst>
      <p:ext uri="{BB962C8B-B14F-4D97-AF65-F5344CB8AC3E}">
        <p14:creationId xmlns:p14="http://schemas.microsoft.com/office/powerpoint/2010/main" val="309291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ring based polling(4)</a:t>
            </a:r>
            <a:br>
              <a:rPr lang="en-US" dirty="0"/>
            </a:br>
            <a:r>
              <a:rPr lang="en-US" dirty="0"/>
              <a:t>performance/latency, 1KB web object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629122" cy="4901553"/>
          </a:xfrm>
        </p:spPr>
      </p:pic>
    </p:spTree>
    <p:extLst>
      <p:ext uri="{BB962C8B-B14F-4D97-AF65-F5344CB8AC3E}">
        <p14:creationId xmlns:p14="http://schemas.microsoft.com/office/powerpoint/2010/main" val="143568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25511"/>
          </a:xfrm>
        </p:spPr>
        <p:txBody>
          <a:bodyPr/>
          <a:lstStyle/>
          <a:p>
            <a:r>
              <a:rPr lang="en-US" dirty="0"/>
              <a:t>NIC ring based polling(4)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8473"/>
            <a:ext cx="10515600" cy="29011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92D05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>
                <a:solidFill>
                  <a:srgbClr val="FF66FF"/>
                </a:solidFill>
              </a:rPr>
              <a:t>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# of usable rings will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be limited by # of MSI-X vectors.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Intel 82576, 16 pair of RX/TX rings, 10 MSI-X vectors.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of the RX/TX rings can be used with polling(4), if # of CPUs &gt;= 16.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6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2318"/>
            <a:ext cx="10515600" cy="1005470"/>
          </a:xfrm>
        </p:spPr>
        <p:txBody>
          <a:bodyPr/>
          <a:lstStyle/>
          <a:p>
            <a:r>
              <a:rPr lang="en-US" dirty="0"/>
              <a:t>Some useful TCP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39023"/>
            <a:ext cx="10515600" cy="485719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RFC6675 instead of </a:t>
            </a:r>
            <a:r>
              <a:rPr lang="en-US" dirty="0" err="1">
                <a:solidFill>
                  <a:schemeClr val="tx1"/>
                </a:solidFill>
              </a:rPr>
              <a:t>NewReno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SACK is available.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Eifel detection (RFC3522).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Detect false retransmission.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Eifel response (RFC4015).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Recover from false timeout.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NCR (RFC4653).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Avoid false fast retransmission.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1 second initial RTO (RFC6298).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Per-routing IW setting.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RFC6928, aka IW10.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Default IW is increased from 3 to 4.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65675"/>
            <a:ext cx="10515600" cy="1072539"/>
          </a:xfrm>
        </p:spPr>
        <p:txBody>
          <a:bodyPr>
            <a:normAutofit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17969"/>
            <a:ext cx="10515600" cy="467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Comparison of </a:t>
            </a: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 and other OSes.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719bf70a37139bc3bedc84ab0975df7107155714.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>
                <a:solidFill>
                  <a:srgbClr val="FF0000"/>
                </a:solidFill>
              </a:rPr>
              <a:t>dragonfly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>
                <a:solidFill>
                  <a:srgbClr val="FF0000"/>
                </a:solidFill>
              </a:rPr>
              <a:t>dragonfly-invariant</a:t>
            </a:r>
            <a:r>
              <a:rPr lang="en-US" dirty="0">
                <a:solidFill>
                  <a:schemeClr val="tx1"/>
                </a:solidFill>
              </a:rPr>
              <a:t>, kernel with “options INVARIANTS”.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FreeBSD.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 err="1">
                <a:solidFill>
                  <a:srgbClr val="FF0000"/>
                </a:solidFill>
              </a:rPr>
              <a:t>freebsd</a:t>
            </a:r>
            <a:r>
              <a:rPr lang="en-US" dirty="0">
                <a:solidFill>
                  <a:schemeClr val="tx1"/>
                </a:solidFill>
              </a:rPr>
              <a:t>, r314268, GENERIC-NODEBUG.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Linux.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>
                <a:solidFill>
                  <a:srgbClr val="FF0000"/>
                </a:solidFill>
              </a:rPr>
              <a:t>linux3.10</a:t>
            </a:r>
            <a:r>
              <a:rPr lang="en-US" dirty="0">
                <a:solidFill>
                  <a:schemeClr val="tx1"/>
                </a:solidFill>
              </a:rPr>
              <a:t>, Linux centos7 3.10.0-514.6.2.el7.x86_64.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>
                <a:solidFill>
                  <a:srgbClr val="FF0000"/>
                </a:solidFill>
              </a:rPr>
              <a:t>linux4.9</a:t>
            </a:r>
            <a:r>
              <a:rPr lang="en-US" dirty="0">
                <a:solidFill>
                  <a:schemeClr val="tx1"/>
                </a:solidFill>
              </a:rPr>
              <a:t>, Linux deb 4.9.0-1-amd64, with 24 RX/TX rings.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Label: </a:t>
            </a:r>
            <a:r>
              <a:rPr lang="en-US" dirty="0">
                <a:solidFill>
                  <a:srgbClr val="FF0000"/>
                </a:solidFill>
              </a:rPr>
              <a:t>linux4.9-16rxring</a:t>
            </a:r>
            <a:r>
              <a:rPr lang="en-US" dirty="0">
                <a:solidFill>
                  <a:schemeClr val="tx1"/>
                </a:solidFill>
              </a:rPr>
              <a:t>, Linux deb 4.9.0-1-amd64, with 16 RX/TX rings.</a:t>
            </a:r>
          </a:p>
        </p:txBody>
      </p:sp>
    </p:spTree>
    <p:extLst>
      <p:ext uri="{BB962C8B-B14F-4D97-AF65-F5344CB8AC3E}">
        <p14:creationId xmlns:p14="http://schemas.microsoft.com/office/powerpoint/2010/main" val="359784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HTTP/1.1 short lived connections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88" y="987425"/>
            <a:ext cx="6164799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854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Configuration: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Nginx ‘</a:t>
            </a:r>
            <a:r>
              <a:rPr lang="en-US" dirty="0" err="1"/>
              <a:t>reuseport</a:t>
            </a:r>
            <a:r>
              <a:rPr lang="en-US" dirty="0"/>
              <a:t>’ is enabled on </a:t>
            </a:r>
            <a:r>
              <a:rPr lang="en-US" dirty="0" err="1"/>
              <a:t>DragonFlyBSD</a:t>
            </a:r>
            <a:r>
              <a:rPr lang="en-US" dirty="0"/>
              <a:t> and Linux.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Not</a:t>
            </a:r>
            <a:r>
              <a:rPr lang="en-US" dirty="0"/>
              <a:t> applicable to FreeBSD.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DragonFlyBSD</a:t>
            </a:r>
            <a:r>
              <a:rPr lang="en-US" dirty="0"/>
              <a:t> polling(4) @1000Hz.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tuning.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Firewall is disabled.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SELinux</a:t>
            </a:r>
            <a:r>
              <a:rPr lang="en-US" dirty="0"/>
              <a:t> is disabled.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NOFILE is increased to 40960 both system-wise and for each </a:t>
            </a:r>
            <a:r>
              <a:rPr lang="en-US" dirty="0" err="1"/>
              <a:t>nginx</a:t>
            </a:r>
            <a:r>
              <a:rPr lang="en-US" dirty="0"/>
              <a:t> worker.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net.core.netdev_max_backlog</a:t>
            </a:r>
            <a:r>
              <a:rPr lang="en-US" dirty="0"/>
              <a:t>=65535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net.core.somaxconn</a:t>
            </a:r>
            <a:r>
              <a:rPr lang="en-US" dirty="0"/>
              <a:t>=256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8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8017"/>
            <a:ext cx="10515600" cy="1775924"/>
          </a:xfrm>
        </p:spPr>
        <p:txBody>
          <a:bodyPr/>
          <a:lstStyle/>
          <a:p>
            <a:r>
              <a:rPr lang="en-US" dirty="0"/>
              <a:t>Performance </a:t>
            </a:r>
            <a:br>
              <a:rPr lang="en-US" dirty="0"/>
            </a:br>
            <a:r>
              <a:rPr lang="en-US" dirty="0"/>
              <a:t>HTTP/1.1 short lived connections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13538"/>
            <a:ext cx="10515600" cy="37670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HTTP/1.1 traffic generator: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https://github.com/sepherosa/wrk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sephe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wrk</a:t>
            </a:r>
            <a:r>
              <a:rPr lang="en-US" dirty="0">
                <a:solidFill>
                  <a:schemeClr val="tx1"/>
                </a:solidFill>
              </a:rPr>
              <a:t> branch.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Each client ran: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-c 15000 -t 8 -d 120s --delay --latency --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connreqs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http://server/X_K.bin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Each client can generate 160Krequests/s.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1K.bin, 8K.bin, and 16K.bin are static files.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hammerfs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Linux on ext4.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FreeBSD on UFS2.</a:t>
            </a:r>
          </a:p>
        </p:txBody>
      </p:sp>
    </p:spTree>
    <p:extLst>
      <p:ext uri="{BB962C8B-B14F-4D97-AF65-F5344CB8AC3E}">
        <p14:creationId xmlns:p14="http://schemas.microsoft.com/office/powerpoint/2010/main" val="368281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HTTP/1.1 short lived connections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3" y="1989267"/>
            <a:ext cx="5772720" cy="38237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3" y="1989267"/>
            <a:ext cx="5772720" cy="3823704"/>
          </a:xfrm>
        </p:spPr>
      </p:pic>
    </p:spTree>
    <p:extLst>
      <p:ext uri="{BB962C8B-B14F-4D97-AF65-F5344CB8AC3E}">
        <p14:creationId xmlns:p14="http://schemas.microsoft.com/office/powerpoint/2010/main" val="2448534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HTTP/1.1 short lived connections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475883"/>
          </a:xfrm>
        </p:spPr>
        <p:txBody>
          <a:bodyPr/>
          <a:lstStyle/>
          <a:p>
            <a:r>
              <a:rPr lang="en-US" dirty="0" err="1"/>
              <a:t>DragonFlyBSD</a:t>
            </a:r>
            <a:r>
              <a:rPr lang="en-US" dirty="0"/>
              <a:t> and Linux </a:t>
            </a:r>
            <a:r>
              <a:rPr lang="en-US" altLang="zh-CN" dirty="0"/>
              <a:t>4.9</a:t>
            </a:r>
            <a:r>
              <a:rPr lang="en-US" dirty="0"/>
              <a:t> reach 9.5Gbps on each NIC with 16KB web object.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2" y="2157046"/>
            <a:ext cx="6932612" cy="4517603"/>
          </a:xfrm>
        </p:spPr>
      </p:pic>
    </p:spTree>
    <p:extLst>
      <p:ext uri="{BB962C8B-B14F-4D97-AF65-F5344CB8AC3E}">
        <p14:creationId xmlns:p14="http://schemas.microsoft.com/office/powerpoint/2010/main" val="168023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13391"/>
            <a:ext cx="10515600" cy="1884252"/>
          </a:xfrm>
        </p:spPr>
        <p:txBody>
          <a:bodyPr/>
          <a:lstStyle/>
          <a:p>
            <a:r>
              <a:rPr lang="en-US" dirty="0"/>
              <a:t>Message passing and thread serialized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06868"/>
            <a:ext cx="10515600" cy="194650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u="sng" dirty="0">
                <a:solidFill>
                  <a:schemeClr val="tx1"/>
                </a:solidFill>
              </a:rPr>
              <a:t>Asynchronous</a:t>
            </a:r>
            <a:r>
              <a:rPr lang="en-US" dirty="0">
                <a:solidFill>
                  <a:schemeClr val="tx1"/>
                </a:solidFill>
              </a:rPr>
              <a:t> message passing.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Per-</a:t>
            </a:r>
            <a:r>
              <a:rPr lang="en-US" dirty="0" err="1">
                <a:solidFill>
                  <a:schemeClr val="tx1"/>
                </a:solidFill>
              </a:rPr>
              <a:t>cpu</a:t>
            </a:r>
            <a:r>
              <a:rPr lang="en-US" dirty="0">
                <a:solidFill>
                  <a:schemeClr val="tx1"/>
                </a:solidFill>
              </a:rPr>
              <a:t> network thread, aka </a:t>
            </a:r>
            <a:r>
              <a:rPr lang="en-US" u="sng" dirty="0" err="1">
                <a:solidFill>
                  <a:schemeClr val="tx1"/>
                </a:solidFill>
              </a:rPr>
              <a:t>netisr</a:t>
            </a:r>
            <a:r>
              <a:rPr lang="en-US" u="sng" dirty="0">
                <a:solidFill>
                  <a:schemeClr val="tx1"/>
                </a:solidFill>
              </a:rPr>
              <a:t>-N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UIPC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 and NIC input path send messages to </a:t>
            </a:r>
            <a:r>
              <a:rPr lang="en-US" dirty="0" err="1">
                <a:solidFill>
                  <a:schemeClr val="tx1"/>
                </a:solidFill>
              </a:rPr>
              <a:t>netisr</a:t>
            </a:r>
            <a:r>
              <a:rPr lang="en-US" dirty="0">
                <a:solidFill>
                  <a:schemeClr val="tx1"/>
                </a:solidFill>
              </a:rPr>
              <a:t>-N.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Hard lift is done by </a:t>
            </a:r>
            <a:r>
              <a:rPr lang="en-US" dirty="0" err="1">
                <a:solidFill>
                  <a:schemeClr val="tx1"/>
                </a:solidFill>
              </a:rPr>
              <a:t>netisr</a:t>
            </a:r>
            <a:r>
              <a:rPr lang="en-US" dirty="0">
                <a:solidFill>
                  <a:schemeClr val="tx1"/>
                </a:solidFill>
              </a:rPr>
              <a:t>-N.</a:t>
            </a:r>
          </a:p>
        </p:txBody>
      </p:sp>
    </p:spTree>
    <p:extLst>
      <p:ext uri="{BB962C8B-B14F-4D97-AF65-F5344CB8AC3E}">
        <p14:creationId xmlns:p14="http://schemas.microsoft.com/office/powerpoint/2010/main" val="2415328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412520" cy="1082431"/>
          </a:xfrm>
        </p:spPr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Bi-directional IPv4 forwarding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95" y="457200"/>
            <a:ext cx="4376751" cy="57557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12520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Configuration: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DragonFlyBSD</a:t>
            </a:r>
            <a:r>
              <a:rPr lang="en-US" dirty="0"/>
              <a:t> polling(4).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6000Hz, default polling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Reserved 5% </a:t>
            </a:r>
            <a:r>
              <a:rPr lang="en-US" dirty="0" err="1"/>
              <a:t>cpu</a:t>
            </a:r>
            <a:r>
              <a:rPr lang="en-US" dirty="0"/>
              <a:t> time for </a:t>
            </a:r>
            <a:r>
              <a:rPr lang="en-US" dirty="0" err="1"/>
              <a:t>userspace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tuning.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Firewall is disabled.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SELinux</a:t>
            </a:r>
            <a:r>
              <a:rPr lang="en-US" dirty="0"/>
              <a:t> is disabled.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net.core.netdev_max_backlog</a:t>
            </a:r>
            <a:r>
              <a:rPr lang="en-US" dirty="0"/>
              <a:t>=65535</a:t>
            </a:r>
          </a:p>
        </p:txBody>
      </p:sp>
    </p:spTree>
    <p:extLst>
      <p:ext uri="{BB962C8B-B14F-4D97-AF65-F5344CB8AC3E}">
        <p14:creationId xmlns:p14="http://schemas.microsoft.com/office/powerpoint/2010/main" val="1034178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457200"/>
            <a:ext cx="3932237" cy="1600200"/>
          </a:xfrm>
        </p:spPr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Bi-directional IPv4 forwarding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5" y="707291"/>
            <a:ext cx="7393879" cy="48181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8" y="2057400"/>
            <a:ext cx="3932237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DragonFlyBSD</a:t>
            </a:r>
            <a:r>
              <a:rPr lang="en-US" dirty="0"/>
              <a:t> is impacted quite a lot by ‘options INVARIANTS’ for this test.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4.9 Intel 82599 driver uses “flow director”.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use all 64 RX/TX rings.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 RX/TX rings are used 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Not</a:t>
            </a:r>
            <a:r>
              <a:rPr lang="en-US" dirty="0"/>
              <a:t> RSS, i.e. </a:t>
            </a:r>
            <a:r>
              <a:rPr lang="en-US" dirty="0" err="1"/>
              <a:t>DragonFlyBSD</a:t>
            </a:r>
            <a:r>
              <a:rPr lang="en-US" dirty="0"/>
              <a:t> cannot use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Just for comparison purpose, Linux 4.9 using 16 RX/TX rings (linux4.9-16rxring) is benched.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Slower than </a:t>
            </a:r>
            <a:r>
              <a:rPr lang="en-US" dirty="0" err="1"/>
              <a:t>DragonFlyBSD</a:t>
            </a:r>
            <a:r>
              <a:rPr lang="en-US" dirty="0"/>
              <a:t> with the same number of RX/TX rings.</a:t>
            </a:r>
          </a:p>
        </p:txBody>
      </p:sp>
    </p:spTree>
    <p:extLst>
      <p:ext uri="{BB962C8B-B14F-4D97-AF65-F5344CB8AC3E}">
        <p14:creationId xmlns:p14="http://schemas.microsoft.com/office/powerpoint/2010/main" val="114612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</a:t>
            </a:r>
            <a:br>
              <a:rPr lang="en-US" dirty="0"/>
            </a:br>
            <a:r>
              <a:rPr lang="en-US" dirty="0"/>
              <a:t>The evolution of </a:t>
            </a:r>
            <a:r>
              <a:rPr lang="en-US" dirty="0" err="1"/>
              <a:t>DragonFlyBSD’s</a:t>
            </a:r>
            <a:r>
              <a:rPr lang="en-US" dirty="0"/>
              <a:t> network stack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4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230"/>
            <a:ext cx="10515600" cy="1017831"/>
          </a:xfrm>
        </p:spPr>
        <p:txBody>
          <a:bodyPr/>
          <a:lstStyle/>
          <a:p>
            <a:r>
              <a:rPr lang="en-US" dirty="0"/>
              <a:t>Back in 2006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41415"/>
            <a:ext cx="10515600" cy="4470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Mbuf</a:t>
            </a:r>
            <a:r>
              <a:rPr lang="en-US" dirty="0">
                <a:solidFill>
                  <a:schemeClr val="tx1"/>
                </a:solidFill>
              </a:rPr>
              <a:t> object cache.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Accelerated </a:t>
            </a:r>
            <a:r>
              <a:rPr lang="en-US" dirty="0" err="1">
                <a:solidFill>
                  <a:schemeClr val="tx1"/>
                </a:solidFill>
              </a:rPr>
              <a:t>mbuf</a:t>
            </a:r>
            <a:r>
              <a:rPr lang="en-US" dirty="0">
                <a:solidFill>
                  <a:schemeClr val="tx1"/>
                </a:solidFill>
              </a:rPr>
              <a:t> cluster allocation.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3 network threads on each CPU.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UDP-N, TCP-N and </a:t>
            </a:r>
            <a:r>
              <a:rPr lang="en-US" dirty="0" err="1">
                <a:solidFill>
                  <a:schemeClr val="tx1"/>
                </a:solidFill>
              </a:rPr>
              <a:t>netisr</a:t>
            </a:r>
            <a:r>
              <a:rPr lang="en-US" dirty="0">
                <a:solidFill>
                  <a:schemeClr val="tx1"/>
                </a:solidFill>
              </a:rPr>
              <a:t>-N.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Synchronous message passing for UIPC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</a:rPr>
              <a:t>DragonFlyBSD’s</a:t>
            </a:r>
            <a:r>
              <a:rPr lang="en-US" dirty="0">
                <a:solidFill>
                  <a:schemeClr val="tx1"/>
                </a:solidFill>
              </a:rPr>
              <a:t> IPIQ was used for message passing.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Network data were replicated and partitioned.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Home-made 4-tuple commutative hash.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Used to partition network data.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Everything was under BGL.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2006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691451"/>
          </a:xfrm>
        </p:spPr>
      </p:pic>
    </p:spTree>
    <p:extLst>
      <p:ext uri="{BB962C8B-B14F-4D97-AF65-F5344CB8AC3E}">
        <p14:creationId xmlns:p14="http://schemas.microsoft.com/office/powerpoint/2010/main" val="158825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3370"/>
            <a:ext cx="10515600" cy="1873217"/>
          </a:xfrm>
        </p:spPr>
        <p:txBody>
          <a:bodyPr/>
          <a:lstStyle/>
          <a:p>
            <a:r>
              <a:rPr lang="en-US" dirty="0"/>
              <a:t>Packet batching</a:t>
            </a:r>
            <a:br>
              <a:rPr lang="en-US" dirty="0"/>
            </a:br>
            <a:r>
              <a:rPr lang="en-US" dirty="0"/>
              <a:t>in 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83159"/>
            <a:ext cx="10515600" cy="32064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Removal of BGL started.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Issue popped up.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Most of the commodity NICs only had 1 RX ring in 2008.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Received packets were distributed to available CPUs.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err="1">
                <a:solidFill>
                  <a:schemeClr val="tx1"/>
                </a:solidFill>
              </a:rPr>
              <a:t>DragonFlyBSD’s</a:t>
            </a:r>
            <a:r>
              <a:rPr lang="en-US" dirty="0">
                <a:solidFill>
                  <a:schemeClr val="tx1"/>
                </a:solidFill>
              </a:rPr>
              <a:t> IPIQ to do the packet distribution.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Protocol processing time &gt;&gt; IPIQ processing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IPI avoidance mechanism is not efficient in this case.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Almost one IPI for one packet.</a:t>
            </a:r>
          </a:p>
        </p:txBody>
      </p:sp>
    </p:spTree>
    <p:extLst>
      <p:ext uri="{BB962C8B-B14F-4D97-AF65-F5344CB8AC3E}">
        <p14:creationId xmlns:p14="http://schemas.microsoft.com/office/powerpoint/2010/main" val="1163380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batching</a:t>
            </a:r>
            <a:br>
              <a:rPr lang="en-US" dirty="0"/>
            </a:br>
            <a:r>
              <a:rPr lang="en-US" dirty="0"/>
              <a:t>in 2008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60594"/>
            <a:ext cx="6247667" cy="61264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Explicit IPI avoidance.</a:t>
            </a:r>
          </a:p>
          <a:p>
            <a:pPr marL="285750" indent="-285750">
              <a:buFontTx/>
              <a:buChar char="-"/>
            </a:pPr>
            <a:r>
              <a:rPr lang="en-US" dirty="0"/>
              <a:t>Aggregate received packets.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IPI to distribute packet “clip”.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Precondition: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of the NICs have interrupt moderation.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Packets could be aggregated.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Interrupt threads are not preempted.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scheduling induced latency.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0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6416"/>
            <a:ext cx="10515600" cy="1768108"/>
          </a:xfrm>
        </p:spPr>
        <p:txBody>
          <a:bodyPr/>
          <a:lstStyle/>
          <a:p>
            <a:r>
              <a:rPr lang="en-US" dirty="0"/>
              <a:t>Packet batching</a:t>
            </a:r>
            <a:br>
              <a:rPr lang="en-US" dirty="0"/>
            </a:br>
            <a:r>
              <a:rPr lang="en-US" dirty="0"/>
              <a:t>in 2008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08739"/>
            <a:ext cx="10515600" cy="38310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Gave ~10% packet forwarding rate improvement.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 old commodity hardware, ~500Kpps -&gt; ~550Kpps.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we learned: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Avoid IPI, if possible.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Batching/aggregation is an efficient way to avoid IPI.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Peek forward: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Switched to spinlock message port in 2011.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Efficient wakeup IPI avoidance.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03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8601"/>
            <a:ext cx="10515600" cy="1846262"/>
          </a:xfrm>
        </p:spPr>
        <p:txBody>
          <a:bodyPr/>
          <a:lstStyle/>
          <a:p>
            <a:r>
              <a:rPr lang="en-US" dirty="0"/>
              <a:t>Introduction of symmetric RSS</a:t>
            </a:r>
            <a:br>
              <a:rPr lang="en-US" dirty="0"/>
            </a:br>
            <a:r>
              <a:rPr lang="en-US" dirty="0"/>
              <a:t>in 2009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469661"/>
            <a:ext cx="10515600" cy="404836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Symmetric RSS.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Used to partition network data.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Raised by </a:t>
            </a:r>
            <a:r>
              <a:rPr lang="en-US" dirty="0" err="1">
                <a:solidFill>
                  <a:schemeClr val="tx1"/>
                </a:solidFill>
              </a:rPr>
              <a:t>Hasso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Tepper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about the multiple RX ring support.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Intel 82571, 2 RX rings.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Widely available.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Made default in 2010.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Device drivers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bce</a:t>
            </a:r>
            <a:r>
              <a:rPr lang="en-US" dirty="0">
                <a:solidFill>
                  <a:schemeClr val="tx1"/>
                </a:solidFill>
              </a:rPr>
              <a:t>(4), </a:t>
            </a:r>
            <a:r>
              <a:rPr lang="en-US" dirty="0" err="1">
                <a:solidFill>
                  <a:schemeClr val="tx1"/>
                </a:solidFill>
              </a:rPr>
              <a:t>bnx</a:t>
            </a:r>
            <a:r>
              <a:rPr lang="en-US" dirty="0">
                <a:solidFill>
                  <a:schemeClr val="tx1"/>
                </a:solidFill>
              </a:rPr>
              <a:t>(4), </a:t>
            </a:r>
            <a:r>
              <a:rPr lang="en-US" dirty="0" err="1">
                <a:solidFill>
                  <a:schemeClr val="tx1"/>
                </a:solidFill>
              </a:rPr>
              <a:t>emx</a:t>
            </a:r>
            <a:r>
              <a:rPr lang="en-US" dirty="0">
                <a:solidFill>
                  <a:schemeClr val="tx1"/>
                </a:solidFill>
              </a:rPr>
              <a:t>(4), </a:t>
            </a:r>
            <a:r>
              <a:rPr lang="en-US" dirty="0" err="1">
                <a:solidFill>
                  <a:schemeClr val="tx1"/>
                </a:solidFill>
              </a:rPr>
              <a:t>igb</a:t>
            </a:r>
            <a:r>
              <a:rPr lang="en-US" dirty="0">
                <a:solidFill>
                  <a:schemeClr val="tx1"/>
                </a:solidFill>
              </a:rPr>
              <a:t>(4), ix(4), </a:t>
            </a:r>
            <a:r>
              <a:rPr lang="en-US" dirty="0" err="1">
                <a:solidFill>
                  <a:schemeClr val="tx1"/>
                </a:solidFill>
              </a:rPr>
              <a:t>jme</a:t>
            </a:r>
            <a:r>
              <a:rPr lang="en-US" dirty="0">
                <a:solidFill>
                  <a:schemeClr val="tx1"/>
                </a:solidFill>
              </a:rPr>
              <a:t>(4), </a:t>
            </a:r>
            <a:r>
              <a:rPr lang="en-US" dirty="0" err="1">
                <a:solidFill>
                  <a:schemeClr val="tx1"/>
                </a:solidFill>
              </a:rPr>
              <a:t>mxge</a:t>
            </a:r>
            <a:r>
              <a:rPr lang="en-US" dirty="0">
                <a:solidFill>
                  <a:schemeClr val="tx1"/>
                </a:solidFill>
              </a:rPr>
              <a:t>(4)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Software RSS hash for 1 RX ring devices.</a:t>
            </a:r>
          </a:p>
        </p:txBody>
      </p:sp>
    </p:spTree>
    <p:extLst>
      <p:ext uri="{BB962C8B-B14F-4D97-AF65-F5344CB8AC3E}">
        <p14:creationId xmlns:p14="http://schemas.microsoft.com/office/powerpoint/2010/main" val="2977760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37430"/>
            <a:ext cx="10515600" cy="1783739"/>
          </a:xfrm>
        </p:spPr>
        <p:txBody>
          <a:bodyPr/>
          <a:lstStyle/>
          <a:p>
            <a:r>
              <a:rPr lang="en-US" dirty="0"/>
              <a:t>Single per-</a:t>
            </a:r>
            <a:r>
              <a:rPr lang="en-US" dirty="0" err="1"/>
              <a:t>cpu</a:t>
            </a:r>
            <a:r>
              <a:rPr lang="en-US" dirty="0"/>
              <a:t> network thread</a:t>
            </a:r>
            <a:br>
              <a:rPr lang="en-US" dirty="0"/>
            </a:br>
            <a:r>
              <a:rPr lang="en-US" dirty="0"/>
              <a:t>in 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430584"/>
            <a:ext cx="10515600" cy="41187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Removal of BGL.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Issue popped up: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Non-interrupt kernel threads do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preempt each other.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3 network threads on the same CPU.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Lock out others under high network load.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Mbuf</a:t>
            </a:r>
            <a:r>
              <a:rPr lang="en-US" dirty="0">
                <a:solidFill>
                  <a:schemeClr val="tx1"/>
                </a:solidFill>
              </a:rPr>
              <a:t> sitting on the locked-out network threads’ message port.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Solution: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1 network thread on each CPU, aka </a:t>
            </a:r>
            <a:r>
              <a:rPr lang="en-US" dirty="0" err="1">
                <a:solidFill>
                  <a:schemeClr val="tx1"/>
                </a:solidFill>
              </a:rPr>
              <a:t>netisr</a:t>
            </a:r>
            <a:r>
              <a:rPr lang="en-US" dirty="0">
                <a:solidFill>
                  <a:schemeClr val="tx1"/>
                </a:solidFill>
              </a:rPr>
              <a:t>-N.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and thread serialized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62360"/>
            <a:ext cx="6172200" cy="43237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UIPC </a:t>
            </a:r>
            <a:r>
              <a:rPr lang="en-US" dirty="0" err="1"/>
              <a:t>sendto</a:t>
            </a:r>
            <a:r>
              <a:rPr lang="en-US" dirty="0"/>
              <a:t>(2) </a:t>
            </a:r>
            <a:r>
              <a:rPr lang="en-US" dirty="0" err="1"/>
              <a:t>syscall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Message is embedded in </a:t>
            </a:r>
            <a:r>
              <a:rPr lang="en-US" dirty="0" err="1"/>
              <a:t>mbuf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Message sending is asynchronous.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</a:t>
            </a:r>
            <a:r>
              <a:rPr lang="en-US" dirty="0">
                <a:solidFill>
                  <a:srgbClr val="FF66FF"/>
                </a:solidFill>
              </a:rPr>
              <a:t>mbuf1</a:t>
            </a:r>
            <a:r>
              <a:rPr lang="en-US" dirty="0"/>
              <a:t>.msg is sent, move on to </a:t>
            </a:r>
            <a:r>
              <a:rPr lang="en-US" dirty="0">
                <a:solidFill>
                  <a:srgbClr val="6666FF"/>
                </a:solidFill>
              </a:rPr>
              <a:t>mbuf2</a:t>
            </a:r>
            <a:r>
              <a:rPr lang="en-US" dirty="0"/>
              <a:t> immediately.</a:t>
            </a:r>
          </a:p>
        </p:txBody>
      </p:sp>
    </p:spTree>
    <p:extLst>
      <p:ext uri="{BB962C8B-B14F-4D97-AF65-F5344CB8AC3E}">
        <p14:creationId xmlns:p14="http://schemas.microsoft.com/office/powerpoint/2010/main" val="1578587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51830"/>
            <a:ext cx="10515600" cy="1807185"/>
          </a:xfrm>
        </p:spPr>
        <p:txBody>
          <a:bodyPr/>
          <a:lstStyle/>
          <a:p>
            <a:r>
              <a:rPr lang="en-US" dirty="0"/>
              <a:t>Single per-</a:t>
            </a:r>
            <a:r>
              <a:rPr lang="en-US" dirty="0" err="1"/>
              <a:t>cpu</a:t>
            </a:r>
            <a:r>
              <a:rPr lang="en-US" dirty="0"/>
              <a:t> network thread</a:t>
            </a:r>
            <a:br>
              <a:rPr lang="en-US" dirty="0"/>
            </a:br>
            <a:r>
              <a:rPr lang="en-US" dirty="0"/>
              <a:t>in 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1046"/>
            <a:ext cx="10515600" cy="24086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Lesson we learned:</a:t>
            </a:r>
          </a:p>
          <a:p>
            <a:r>
              <a:rPr lang="en-US" dirty="0">
                <a:solidFill>
                  <a:schemeClr val="tx1"/>
                </a:solidFill>
              </a:rPr>
              <a:t>Multiple per-</a:t>
            </a:r>
            <a:r>
              <a:rPr lang="en-US" dirty="0" err="1">
                <a:solidFill>
                  <a:schemeClr val="tx1"/>
                </a:solidFill>
              </a:rPr>
              <a:t>cpu</a:t>
            </a:r>
            <a:r>
              <a:rPr lang="en-US" dirty="0">
                <a:solidFill>
                  <a:schemeClr val="tx1"/>
                </a:solidFill>
              </a:rPr>
              <a:t> threads handling almost same kind of tasks probably </a:t>
            </a:r>
            <a:r>
              <a:rPr lang="en-US" u="sng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 play well together.</a:t>
            </a:r>
          </a:p>
        </p:txBody>
      </p:sp>
    </p:spTree>
    <p:extLst>
      <p:ext uri="{BB962C8B-B14F-4D97-AF65-F5344CB8AC3E}">
        <p14:creationId xmlns:p14="http://schemas.microsoft.com/office/powerpoint/2010/main" val="1534943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10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Drawback of </a:t>
            </a:r>
            <a:r>
              <a:rPr lang="en-US" dirty="0">
                <a:solidFill>
                  <a:srgbClr val="FF0000"/>
                </a:solidFill>
              </a:rPr>
              <a:t>synchronous</a:t>
            </a:r>
            <a:r>
              <a:rPr lang="en-US" dirty="0"/>
              <a:t> message passing.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scheduling cost.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 noted by Paul </a:t>
            </a:r>
            <a:r>
              <a:rPr lang="en-US" dirty="0" err="1"/>
              <a:t>Willmann</a:t>
            </a:r>
            <a:r>
              <a:rPr lang="en-US" dirty="0"/>
              <a:t>, Scott </a:t>
            </a:r>
            <a:r>
              <a:rPr lang="en-US" dirty="0" err="1"/>
              <a:t>Rixner</a:t>
            </a:r>
            <a:r>
              <a:rPr lang="en-US" dirty="0"/>
              <a:t> and Alan L. Cox in their USENIX 2006 paper. </a:t>
            </a:r>
          </a:p>
          <a:p>
            <a:pPr marL="285750" indent="-285750">
              <a:buFontTx/>
              <a:buChar char="-"/>
            </a:pPr>
            <a:r>
              <a:rPr lang="en-US" dirty="0"/>
              <a:t>Excessive wakeup IPIs.</a:t>
            </a:r>
          </a:p>
          <a:p>
            <a:pPr marL="285750" indent="-285750">
              <a:buFontTx/>
              <a:buChar char="-"/>
            </a:pPr>
            <a:r>
              <a:rPr lang="en-US" dirty="0"/>
              <a:t>Waste free CPU cycles.</a:t>
            </a:r>
          </a:p>
        </p:txBody>
      </p:sp>
    </p:spTree>
    <p:extLst>
      <p:ext uri="{BB962C8B-B14F-4D97-AF65-F5344CB8AC3E}">
        <p14:creationId xmlns:p14="http://schemas.microsoft.com/office/powerpoint/2010/main" val="1955048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0784"/>
            <a:ext cx="10515600" cy="2338632"/>
          </a:xfrm>
        </p:spPr>
        <p:txBody>
          <a:bodyPr>
            <a:normAutofit fontScale="90000"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62031"/>
            <a:ext cx="10515600" cy="364978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Took </a:t>
            </a:r>
            <a:r>
              <a:rPr lang="en-US" dirty="0" err="1">
                <a:solidFill>
                  <a:schemeClr val="tx1"/>
                </a:solidFill>
              </a:rPr>
              <a:t>sendto</a:t>
            </a:r>
            <a:r>
              <a:rPr lang="en-US" dirty="0">
                <a:solidFill>
                  <a:schemeClr val="tx1"/>
                </a:solidFill>
              </a:rPr>
              <a:t>(2) as the first step.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Return values of </a:t>
            </a:r>
            <a:r>
              <a:rPr lang="en-US" dirty="0" err="1">
                <a:solidFill>
                  <a:schemeClr val="tx1"/>
                </a:solidFill>
              </a:rPr>
              <a:t>sendto</a:t>
            </a:r>
            <a:r>
              <a:rPr lang="en-US" dirty="0">
                <a:solidFill>
                  <a:schemeClr val="tx1"/>
                </a:solidFill>
              </a:rPr>
              <a:t>(2).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widely used.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UDP sending errors.  Linux always returns 0.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Actually asynchronous.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TCP sending errors.  Connection dropped.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Always return 0 for </a:t>
            </a:r>
            <a:r>
              <a:rPr lang="en-US" dirty="0" err="1">
                <a:solidFill>
                  <a:schemeClr val="tx1"/>
                </a:solidFill>
              </a:rPr>
              <a:t>sendto</a:t>
            </a:r>
            <a:r>
              <a:rPr lang="en-US" dirty="0">
                <a:solidFill>
                  <a:schemeClr val="tx1"/>
                </a:solidFill>
              </a:rPr>
              <a:t>(2) on NONBLOCK socket.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dirty="0" err="1">
                <a:solidFill>
                  <a:schemeClr val="tx1"/>
                </a:solidFill>
              </a:rPr>
              <a:t>so_snd</a:t>
            </a:r>
            <a:r>
              <a:rPr lang="en-US" dirty="0">
                <a:solidFill>
                  <a:schemeClr val="tx1"/>
                </a:solidFill>
              </a:rPr>
              <a:t> is not full.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asynchronous error.</a:t>
            </a:r>
          </a:p>
        </p:txBody>
      </p:sp>
    </p:spTree>
    <p:extLst>
      <p:ext uri="{BB962C8B-B14F-4D97-AF65-F5344CB8AC3E}">
        <p14:creationId xmlns:p14="http://schemas.microsoft.com/office/powerpoint/2010/main" val="3734028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8989"/>
          </a:xfrm>
        </p:spPr>
        <p:txBody>
          <a:bodyPr>
            <a:normAutofit fontScale="90000"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  <a:br>
              <a:rPr lang="en-US" dirty="0"/>
            </a:br>
            <a:r>
              <a:rPr lang="en-US" dirty="0"/>
              <a:t>with spinlock message 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37" y="2236172"/>
            <a:ext cx="6211576" cy="4351338"/>
          </a:xfrm>
        </p:spPr>
      </p:pic>
    </p:spTree>
    <p:extLst>
      <p:ext uri="{BB962C8B-B14F-4D97-AF65-F5344CB8AC3E}">
        <p14:creationId xmlns:p14="http://schemas.microsoft.com/office/powerpoint/2010/main" val="2460389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02037"/>
            <a:ext cx="10515600" cy="2638327"/>
          </a:xfrm>
        </p:spPr>
        <p:txBody>
          <a:bodyPr>
            <a:normAutofit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21968"/>
            <a:ext cx="10515600" cy="20713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switch to spinlock message port then?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Built-in wakeup IPI avoidance.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Solves tricky message ordering issue.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Only happens with asynchronous message passing for UIPC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0998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436806"/>
          </a:xfrm>
        </p:spPr>
        <p:txBody>
          <a:bodyPr/>
          <a:lstStyle/>
          <a:p>
            <a:r>
              <a:rPr lang="en-US" dirty="0"/>
              <a:t>Illustration of message ordering issue with thread message port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80" y="2117969"/>
            <a:ext cx="9395894" cy="4529773"/>
          </a:xfrm>
        </p:spPr>
      </p:pic>
    </p:spTree>
    <p:extLst>
      <p:ext uri="{BB962C8B-B14F-4D97-AF65-F5344CB8AC3E}">
        <p14:creationId xmlns:p14="http://schemas.microsoft.com/office/powerpoint/2010/main" val="3079516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12784"/>
            <a:ext cx="10515600" cy="2563681"/>
          </a:xfrm>
        </p:spPr>
        <p:txBody>
          <a:bodyPr>
            <a:normAutofit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09731"/>
            <a:ext cx="10515600" cy="32301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of the UIPC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 used on application hot path are asynchronous.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socket(2), close(2).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accept(2), connect(2).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accept(2) for TCP listen socket no longer uses message.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Send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sendfile</a:t>
            </a:r>
            <a:r>
              <a:rPr lang="en-US" dirty="0">
                <a:solidFill>
                  <a:schemeClr val="tx1"/>
                </a:solidFill>
              </a:rPr>
              <a:t>(2), </a:t>
            </a:r>
            <a:r>
              <a:rPr lang="en-US" dirty="0" err="1">
                <a:solidFill>
                  <a:schemeClr val="tx1"/>
                </a:solidFill>
              </a:rPr>
              <a:t>recv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so_pru_rcvd</a:t>
            </a:r>
            <a:r>
              <a:rPr lang="en-US" dirty="0">
                <a:solidFill>
                  <a:schemeClr val="tx1"/>
                </a:solidFill>
              </a:rPr>
              <a:t>() from TCP socket </a:t>
            </a:r>
            <a:r>
              <a:rPr lang="en-US" dirty="0" err="1">
                <a:solidFill>
                  <a:schemeClr val="tx1"/>
                </a:solidFill>
              </a:rPr>
              <a:t>recv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 is asynchronous.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Some </a:t>
            </a:r>
            <a:r>
              <a:rPr lang="en-US" dirty="0" err="1">
                <a:solidFill>
                  <a:schemeClr val="tx1"/>
                </a:solidFill>
              </a:rPr>
              <a:t>setsockopt</a:t>
            </a:r>
            <a:r>
              <a:rPr lang="en-US" dirty="0">
                <a:solidFill>
                  <a:schemeClr val="tx1"/>
                </a:solidFill>
              </a:rPr>
              <a:t>(2) options.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e.g. IPPROTO_TCP/TCP_NODELAY.</a:t>
            </a:r>
          </a:p>
        </p:txBody>
      </p:sp>
    </p:spTree>
    <p:extLst>
      <p:ext uri="{BB962C8B-B14F-4D97-AF65-F5344CB8AC3E}">
        <p14:creationId xmlns:p14="http://schemas.microsoft.com/office/powerpoint/2010/main" val="417374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0539"/>
            <a:ext cx="10515600" cy="2580908"/>
          </a:xfrm>
        </p:spPr>
        <p:txBody>
          <a:bodyPr/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34155"/>
            <a:ext cx="10515600" cy="30182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Performance improvement is promising.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e.g. asynchronous </a:t>
            </a:r>
            <a:r>
              <a:rPr lang="en-US" dirty="0" err="1">
                <a:solidFill>
                  <a:schemeClr val="tx1"/>
                </a:solidFill>
              </a:rPr>
              <a:t>setsockopt</a:t>
            </a:r>
            <a:r>
              <a:rPr lang="en-US" dirty="0">
                <a:solidFill>
                  <a:schemeClr val="tx1"/>
                </a:solidFill>
              </a:rPr>
              <a:t>(IPPROTO_TCP, TCP_NODELAY).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nginx</a:t>
            </a:r>
            <a:r>
              <a:rPr lang="en-US" dirty="0">
                <a:solidFill>
                  <a:schemeClr val="tx1"/>
                </a:solidFill>
              </a:rPr>
              <a:t> 1.9.12, short lived HTTP/1.1 (1 request/connection).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19% performance improvement, 156Kreqs/s -&gt; 186Kreqs/s.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we are still moving on!</a:t>
            </a:r>
          </a:p>
        </p:txBody>
      </p:sp>
    </p:spTree>
    <p:extLst>
      <p:ext uri="{BB962C8B-B14F-4D97-AF65-F5344CB8AC3E}">
        <p14:creationId xmlns:p14="http://schemas.microsoft.com/office/powerpoint/2010/main" val="204804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1461"/>
            <a:ext cx="10515600" cy="2705953"/>
          </a:xfrm>
        </p:spPr>
        <p:txBody>
          <a:bodyPr>
            <a:normAutofit/>
          </a:bodyPr>
          <a:lstStyle/>
          <a:p>
            <a:r>
              <a:rPr lang="en-US" dirty="0"/>
              <a:t>Asynchronous message passing for UIPC </a:t>
            </a:r>
            <a:r>
              <a:rPr lang="en-US" dirty="0" err="1"/>
              <a:t>syscalls</a:t>
            </a:r>
            <a:br>
              <a:rPr lang="en-US" dirty="0"/>
            </a:br>
            <a:r>
              <a:rPr lang="en-US" dirty="0"/>
              <a:t>since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51201"/>
            <a:ext cx="10515600" cy="28384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Asynchronous message passing for UIPC 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Use spinlock message port for message passing.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we learned: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message passing is an essential part of a performant messaging system.</a:t>
            </a:r>
          </a:p>
        </p:txBody>
      </p:sp>
    </p:spTree>
    <p:extLst>
      <p:ext uri="{BB962C8B-B14F-4D97-AF65-F5344CB8AC3E}">
        <p14:creationId xmlns:p14="http://schemas.microsoft.com/office/powerpoint/2010/main" val="2683924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3308"/>
            <a:ext cx="10515600" cy="1799370"/>
          </a:xfrm>
        </p:spPr>
        <p:txBody>
          <a:bodyPr/>
          <a:lstStyle/>
          <a:p>
            <a:r>
              <a:rPr lang="en-US" dirty="0"/>
              <a:t>Statistics maniac</a:t>
            </a:r>
            <a:br>
              <a:rPr lang="en-US" dirty="0"/>
            </a:br>
            <a:r>
              <a:rPr lang="en-US" dirty="0"/>
              <a:t>in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32185"/>
            <a:ext cx="10515600" cy="355746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Discovered during a round-up of IPv4 forwarding improvement cycle: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One commit makes </a:t>
            </a:r>
            <a:r>
              <a:rPr lang="en-US" dirty="0" err="1">
                <a:solidFill>
                  <a:schemeClr val="tx1"/>
                </a:solidFill>
              </a:rPr>
              <a:t>ifnet</a:t>
            </a:r>
            <a:r>
              <a:rPr lang="en-US" dirty="0">
                <a:solidFill>
                  <a:schemeClr val="tx1"/>
                </a:solidFill>
              </a:rPr>
              <a:t> statistics per-</a:t>
            </a:r>
            <a:r>
              <a:rPr lang="en-US" dirty="0" err="1">
                <a:solidFill>
                  <a:schemeClr val="tx1"/>
                </a:solidFill>
              </a:rPr>
              <a:t>cpu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Give the greatest performance improvement.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Improved even </a:t>
            </a:r>
            <a:r>
              <a:rPr lang="en-US" u="sng" dirty="0">
                <a:solidFill>
                  <a:schemeClr val="tx1"/>
                </a:solidFill>
              </a:rPr>
              <a:t>more than</a:t>
            </a:r>
            <a:r>
              <a:rPr lang="en-US" dirty="0">
                <a:solidFill>
                  <a:schemeClr val="tx1"/>
                </a:solidFill>
              </a:rPr>
              <a:t> multiple TX ring support.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Lesson we learned:</a:t>
            </a:r>
          </a:p>
          <a:p>
            <a:r>
              <a:rPr lang="en-US" dirty="0">
                <a:solidFill>
                  <a:schemeClr val="tx1"/>
                </a:solidFill>
              </a:rPr>
              <a:t>Don’t over look the globally shared statistics updated at high frequency.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of Matthew Dillon’s VM work in 2017 reaches the same conclusion.</a:t>
            </a:r>
          </a:p>
        </p:txBody>
      </p:sp>
    </p:spTree>
    <p:extLst>
      <p:ext uri="{BB962C8B-B14F-4D97-AF65-F5344CB8AC3E}">
        <p14:creationId xmlns:p14="http://schemas.microsoft.com/office/powerpoint/2010/main" val="85014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and thread serialized</a:t>
            </a:r>
            <a:br>
              <a:rPr lang="en-US" dirty="0"/>
            </a:br>
            <a:r>
              <a:rPr lang="en-US" dirty="0"/>
              <a:t>NIC input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505"/>
            <a:ext cx="10515600" cy="4039577"/>
          </a:xfrm>
        </p:spPr>
      </p:pic>
    </p:spTree>
    <p:extLst>
      <p:ext uri="{BB962C8B-B14F-4D97-AF65-F5344CB8AC3E}">
        <p14:creationId xmlns:p14="http://schemas.microsoft.com/office/powerpoint/2010/main" val="2688951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76508"/>
            <a:ext cx="10515600" cy="1830631"/>
          </a:xfrm>
        </p:spPr>
        <p:txBody>
          <a:bodyPr/>
          <a:lstStyle/>
          <a:p>
            <a:r>
              <a:rPr lang="en-US" dirty="0"/>
              <a:t>Rebirth of SO_REUSEPORT</a:t>
            </a:r>
            <a:br>
              <a:rPr lang="en-US" dirty="0"/>
            </a:br>
            <a:r>
              <a:rPr lang="en-US" dirty="0"/>
              <a:t>in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08739"/>
            <a:ext cx="10515600" cy="35809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Google implemented new SO_REUSEPORT semantics for Linux.</a:t>
            </a:r>
          </a:p>
          <a:p>
            <a:pPr marL="342900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Aggelos</a:t>
            </a:r>
            <a:r>
              <a:rPr lang="en-US" dirty="0">
                <a:solidFill>
                  <a:schemeClr val="tx1"/>
                </a:solidFill>
              </a:rPr>
              <a:t> Economopoulos brought it up to 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Well, I don’t keep my head above water often.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Clean design and low hanging fruit for </a:t>
            </a: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Implemented within one week.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Patched </a:t>
            </a:r>
            <a:r>
              <a:rPr lang="en-US" dirty="0" err="1">
                <a:solidFill>
                  <a:schemeClr val="tx1"/>
                </a:solidFill>
              </a:rPr>
              <a:t>nginx</a:t>
            </a:r>
            <a:r>
              <a:rPr lang="en-US" dirty="0">
                <a:solidFill>
                  <a:schemeClr val="tx1"/>
                </a:solidFill>
              </a:rPr>
              <a:t>.  Available through </a:t>
            </a:r>
            <a:r>
              <a:rPr lang="en-US" dirty="0" err="1">
                <a:solidFill>
                  <a:schemeClr val="tx1"/>
                </a:solidFill>
              </a:rPr>
              <a:t>dports</a:t>
            </a:r>
            <a:r>
              <a:rPr lang="en-US" dirty="0">
                <a:solidFill>
                  <a:schemeClr val="tx1"/>
                </a:solidFill>
              </a:rPr>
              <a:t> before </a:t>
            </a:r>
            <a:r>
              <a:rPr lang="en-US" dirty="0" err="1">
                <a:solidFill>
                  <a:schemeClr val="tx1"/>
                </a:solidFill>
              </a:rPr>
              <a:t>nginx</a:t>
            </a:r>
            <a:r>
              <a:rPr lang="en-US" dirty="0">
                <a:solidFill>
                  <a:schemeClr val="tx1"/>
                </a:solidFill>
              </a:rPr>
              <a:t> folks merged the patch.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Great performance improvement and latency reduction.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Pretty good lesson to me:</a:t>
            </a:r>
          </a:p>
          <a:p>
            <a:r>
              <a:rPr lang="en-US" dirty="0">
                <a:solidFill>
                  <a:schemeClr val="tx1"/>
                </a:solidFill>
              </a:rPr>
              <a:t>Open more eyes to what’s going on around.</a:t>
            </a:r>
          </a:p>
        </p:txBody>
      </p:sp>
    </p:spTree>
    <p:extLst>
      <p:ext uri="{BB962C8B-B14F-4D97-AF65-F5344CB8AC3E}">
        <p14:creationId xmlns:p14="http://schemas.microsoft.com/office/powerpoint/2010/main" val="1176612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60877"/>
            <a:ext cx="10515600" cy="1815000"/>
          </a:xfrm>
        </p:spPr>
        <p:txBody>
          <a:bodyPr/>
          <a:lstStyle/>
          <a:p>
            <a:r>
              <a:rPr lang="en-US" dirty="0"/>
              <a:t>Acrobatic UDP</a:t>
            </a:r>
            <a:br>
              <a:rPr lang="en-US" dirty="0"/>
            </a:br>
            <a:r>
              <a:rPr lang="en-US" dirty="0"/>
              <a:t>in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90093"/>
            <a:ext cx="10515600" cy="329955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socket APIs for UDP is </a:t>
            </a:r>
            <a:r>
              <a:rPr lang="en-US" dirty="0" err="1">
                <a:solidFill>
                  <a:schemeClr val="tx1"/>
                </a:solidFill>
              </a:rPr>
              <a:t>tOOOooo</a:t>
            </a:r>
            <a:r>
              <a:rPr lang="en-US" dirty="0">
                <a:solidFill>
                  <a:schemeClr val="tx1"/>
                </a:solidFill>
              </a:rPr>
              <a:t>… flexible for </a:t>
            </a: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connect/disconnect.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Connected INPCB &lt;-&gt; wildcard INPCB.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Send datagrams on an unconnected UDP socket.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Making it MPSAFE and performant goes through complex process…</a:t>
            </a:r>
          </a:p>
          <a:p>
            <a:r>
              <a:rPr lang="en-US" dirty="0">
                <a:solidFill>
                  <a:schemeClr val="tx1"/>
                </a:solidFill>
              </a:rPr>
              <a:t>But, we made it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.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94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67092"/>
            <a:ext cx="10515600" cy="1119431"/>
          </a:xfrm>
        </p:spPr>
        <p:txBody>
          <a:bodyPr/>
          <a:lstStyle/>
          <a:p>
            <a:r>
              <a:rPr lang="en-US" dirty="0"/>
              <a:t>Help hands are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72677"/>
            <a:ext cx="10515600" cy="418269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IPsec stack.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IPv6 stack.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is slow from my side.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pf static rule table replication.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pf/</a:t>
            </a:r>
            <a:r>
              <a:rPr lang="en-US" dirty="0" err="1">
                <a:solidFill>
                  <a:schemeClr val="tx1"/>
                </a:solidFill>
              </a:rPr>
              <a:t>ipfw</a:t>
            </a:r>
            <a:r>
              <a:rPr lang="en-US" dirty="0">
                <a:solidFill>
                  <a:schemeClr val="tx1"/>
                </a:solidFill>
              </a:rPr>
              <a:t> state table partition.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many other non-network related stuffs, like </a:t>
            </a:r>
            <a:r>
              <a:rPr lang="en-US" dirty="0" err="1">
                <a:solidFill>
                  <a:schemeClr val="tx1"/>
                </a:solidFill>
              </a:rPr>
              <a:t>dports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can be reached through the mailing list, or IRC #</a:t>
            </a:r>
            <a:r>
              <a:rPr lang="en-US" dirty="0" err="1">
                <a:solidFill>
                  <a:schemeClr val="tx1"/>
                </a:solidFill>
              </a:rPr>
              <a:t>dragonflybsd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Efnet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91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8849"/>
            <a:ext cx="10515600" cy="1741128"/>
          </a:xfrm>
        </p:spPr>
        <p:txBody>
          <a:bodyPr/>
          <a:lstStyle/>
          <a:p>
            <a:r>
              <a:rPr lang="en-US" dirty="0"/>
              <a:t>Network data replication and partition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07153"/>
            <a:ext cx="10515600" cy="3234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Majority network data accessing from </a:t>
            </a:r>
            <a:r>
              <a:rPr lang="en-US" dirty="0" err="1">
                <a:solidFill>
                  <a:schemeClr val="tx1"/>
                </a:solidFill>
              </a:rPr>
              <a:t>netisr</a:t>
            </a:r>
            <a:r>
              <a:rPr lang="en-US" dirty="0">
                <a:solidFill>
                  <a:schemeClr val="tx1"/>
                </a:solidFill>
              </a:rPr>
              <a:t>-N is lockless or uncontended.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Replicate.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Routing table.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Partition.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TCP INPCBs.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Grow independently.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Cloned routes.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4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 replication and partition</a:t>
            </a:r>
            <a:br>
              <a:rPr lang="en-US" dirty="0"/>
            </a:br>
            <a:r>
              <a:rPr lang="en-US" dirty="0"/>
              <a:t>Replicate: routing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0758"/>
            <a:ext cx="10515600" cy="2901071"/>
          </a:xfrm>
        </p:spPr>
      </p:pic>
    </p:spTree>
    <p:extLst>
      <p:ext uri="{BB962C8B-B14F-4D97-AF65-F5344CB8AC3E}">
        <p14:creationId xmlns:p14="http://schemas.microsoft.com/office/powerpoint/2010/main" val="307684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 replication and partition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Partition: TCP INPCBs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83958"/>
            <a:ext cx="5157787" cy="252682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Grow independently: cloned routes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3751"/>
            <a:ext cx="5183188" cy="1687235"/>
          </a:xfrm>
        </p:spPr>
      </p:pic>
    </p:spTree>
    <p:extLst>
      <p:ext uri="{BB962C8B-B14F-4D97-AF65-F5344CB8AC3E}">
        <p14:creationId xmlns:p14="http://schemas.microsoft.com/office/powerpoint/2010/main" val="117783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715175" cy="1600200"/>
          </a:xfrm>
        </p:spPr>
        <p:txBody>
          <a:bodyPr/>
          <a:lstStyle/>
          <a:p>
            <a:r>
              <a:rPr lang="en-US" dirty="0"/>
              <a:t>Network data replication and partition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65" y="1024198"/>
            <a:ext cx="7613812" cy="45456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239231" cy="3811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Special replication:</a:t>
            </a:r>
          </a:p>
          <a:p>
            <a:r>
              <a:rPr lang="en-US" dirty="0"/>
              <a:t>TCP wildcard socket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references are replicated.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“</a:t>
            </a:r>
            <a:r>
              <a:rPr lang="en-US" dirty="0" err="1"/>
              <a:t>inpcb</a:t>
            </a:r>
            <a:r>
              <a:rPr lang="en-US" dirty="0"/>
              <a:t> container”.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Wildcard hash table is lock free.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Contended </a:t>
            </a:r>
            <a:r>
              <a:rPr lang="en-US" dirty="0">
                <a:solidFill>
                  <a:srgbClr val="FF0000"/>
                </a:solidFill>
              </a:rPr>
              <a:t>heavily</a:t>
            </a:r>
            <a:r>
              <a:rPr lang="en-US" dirty="0"/>
              <a:t> on the accept queue.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0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1976</Words>
  <Application>Microsoft Office PowerPoint</Application>
  <PresentationFormat>Widescreen</PresentationFormat>
  <Paragraphs>339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等线</vt:lpstr>
      <vt:lpstr>Arial</vt:lpstr>
      <vt:lpstr>Calibri</vt:lpstr>
      <vt:lpstr>Calibri Light</vt:lpstr>
      <vt:lpstr>Courier New</vt:lpstr>
      <vt:lpstr>Wingdings</vt:lpstr>
      <vt:lpstr>Office Theme</vt:lpstr>
      <vt:lpstr>10 years with DragonFlyBSD network stack</vt:lpstr>
      <vt:lpstr>Chapter 1 The current state of DragonFlyBSD’s network stack</vt:lpstr>
      <vt:lpstr>Message passing and thread serialized</vt:lpstr>
      <vt:lpstr>Message passing and thread serialized</vt:lpstr>
      <vt:lpstr>Message passing and thread serialized NIC input path</vt:lpstr>
      <vt:lpstr>Network data replication and partition</vt:lpstr>
      <vt:lpstr>Network data replication and partition Replicate: routing table</vt:lpstr>
      <vt:lpstr>Network data replication and partition</vt:lpstr>
      <vt:lpstr>Network data replication and partition</vt:lpstr>
      <vt:lpstr>Symmetric receive side scaling (RSS)</vt:lpstr>
      <vt:lpstr>Symmetric receive side scaling (RSS)</vt:lpstr>
      <vt:lpstr>Symmetric receive side scaling (RSS)</vt:lpstr>
      <vt:lpstr>Piece everything together: data sending</vt:lpstr>
      <vt:lpstr>Piece everything together: data receiving</vt:lpstr>
      <vt:lpstr>Accessing network data from non-netisr threads</vt:lpstr>
      <vt:lpstr>Accessing network data from non-netisr threads</vt:lpstr>
      <vt:lpstr>Google’s SO_REUSEPORT</vt:lpstr>
      <vt:lpstr>Google’s SO_REUSEPORT</vt:lpstr>
      <vt:lpstr>Google’s SO_REUSEPORT performance/latency, 1KB web object</vt:lpstr>
      <vt:lpstr>NIC ring based polling(4)</vt:lpstr>
      <vt:lpstr>NIC ring based polling(4) example polling workflow</vt:lpstr>
      <vt:lpstr>NIC ring based polling(4) performance/latency, 1KB web object</vt:lpstr>
      <vt:lpstr>NIC ring based polling(4)</vt:lpstr>
      <vt:lpstr>Some useful TCP features</vt:lpstr>
      <vt:lpstr>Performance</vt:lpstr>
      <vt:lpstr>Performance HTTP/1.1 short lived connections</vt:lpstr>
      <vt:lpstr>Performance  HTTP/1.1 short lived connections</vt:lpstr>
      <vt:lpstr>Performance HTTP/1.1 short lived connections</vt:lpstr>
      <vt:lpstr>Performance HTTP/1.1 short lived connections</vt:lpstr>
      <vt:lpstr>Performance Bi-directional IPv4 forwarding</vt:lpstr>
      <vt:lpstr>Performance Bi-directional IPv4 forwarding</vt:lpstr>
      <vt:lpstr>Chapter 2 The evolution of DragonFlyBSD’s network stack</vt:lpstr>
      <vt:lpstr>Back in 2006</vt:lpstr>
      <vt:lpstr>Back in 2006</vt:lpstr>
      <vt:lpstr>Packet batching in 2008</vt:lpstr>
      <vt:lpstr>Packet batching in 2008</vt:lpstr>
      <vt:lpstr>Packet batching in 2008</vt:lpstr>
      <vt:lpstr>Introduction of symmetric RSS in 2009</vt:lpstr>
      <vt:lpstr>Single per-cpu network thread in 2010</vt:lpstr>
      <vt:lpstr>Single per-cpu network thread in 2010</vt:lpstr>
      <vt:lpstr>Asynchronous message passing for UIPC syscalls since 2011</vt:lpstr>
      <vt:lpstr>Asynchronous message passing for UIPC syscalls since 2011</vt:lpstr>
      <vt:lpstr>Asynchronous message passing for UIPC syscalls since 2011 with spinlock message port</vt:lpstr>
      <vt:lpstr>Asynchronous message passing for UIPC syscalls since 2011</vt:lpstr>
      <vt:lpstr>Asynchronous message passing for UIPC syscalls since 2011</vt:lpstr>
      <vt:lpstr>Asynchronous message passing for UIPC syscalls since 2011</vt:lpstr>
      <vt:lpstr>Asynchronous message passing for UIPC syscalls since 2011</vt:lpstr>
      <vt:lpstr>Asynchronous message passing for UIPC syscalls since 2011</vt:lpstr>
      <vt:lpstr>Statistics maniac in 2013</vt:lpstr>
      <vt:lpstr>Rebirth of SO_REUSEPORT in 2013</vt:lpstr>
      <vt:lpstr>Acrobatic UDP in 2014</vt:lpstr>
      <vt:lpstr>Help hands are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Yanmin Qiao</dc:creator>
  <cp:lastModifiedBy>Yanmin Qiao</cp:lastModifiedBy>
  <cp:revision>121</cp:revision>
  <dcterms:created xsi:type="dcterms:W3CDTF">2017-02-28T06:38:44Z</dcterms:created>
  <dcterms:modified xsi:type="dcterms:W3CDTF">2017-03-07T02:19:25Z</dcterms:modified>
</cp:coreProperties>
</file>